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258" r:id="rId3"/>
    <p:sldId id="259" r:id="rId4"/>
    <p:sldId id="264" r:id="rId5"/>
    <p:sldId id="377" r:id="rId6"/>
    <p:sldId id="376" r:id="rId7"/>
    <p:sldId id="285" r:id="rId8"/>
    <p:sldId id="378" r:id="rId9"/>
    <p:sldId id="375" r:id="rId10"/>
    <p:sldId id="261" r:id="rId11"/>
    <p:sldId id="379" r:id="rId12"/>
    <p:sldId id="382" r:id="rId13"/>
    <p:sldId id="322" r:id="rId14"/>
    <p:sldId id="383" r:id="rId15"/>
    <p:sldId id="384" r:id="rId16"/>
    <p:sldId id="367" r:id="rId17"/>
    <p:sldId id="260" r:id="rId18"/>
    <p:sldId id="371" r:id="rId19"/>
    <p:sldId id="387" r:id="rId20"/>
    <p:sldId id="388" r:id="rId21"/>
    <p:sldId id="389" r:id="rId22"/>
    <p:sldId id="390" r:id="rId23"/>
    <p:sldId id="370" r:id="rId24"/>
    <p:sldId id="391" r:id="rId25"/>
    <p:sldId id="392" r:id="rId26"/>
    <p:sldId id="393" r:id="rId27"/>
    <p:sldId id="26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54" autoAdjust="0"/>
    <p:restoredTop sz="91335" autoAdjust="0"/>
  </p:normalViewPr>
  <p:slideViewPr>
    <p:cSldViewPr snapToGrid="0">
      <p:cViewPr varScale="1">
        <p:scale>
          <a:sx n="98" d="100"/>
          <a:sy n="98" d="100"/>
        </p:scale>
        <p:origin x="28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2020. 2. 12.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9806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5618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6113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5004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71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433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43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59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3385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1615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71199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6945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575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7799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7880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6858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7828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817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2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1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3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2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7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2020. 2. 12.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3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2020. 2. 12.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0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2020. 2. 12.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1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89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10982" y="2991726"/>
            <a:ext cx="677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191023_ABHD_UnityVR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A Bad Hair Day</a:t>
            </a:r>
            <a:r>
              <a:rPr lang="en-US" altLang="ko-KR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 –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 팀 프로젝트</a:t>
            </a:r>
            <a:endParaRPr lang="en-US" altLang="ko-KR" sz="2000" dirty="0">
              <a:solidFill>
                <a:schemeClr val="bg1"/>
              </a:solidFill>
              <a:latin typeface="+mj-lt"/>
              <a:ea typeface="HY나무B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B39DF2-ED36-1B41-9C87-B1F32A492C49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33032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클래스 구조도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씬 구조도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</a:rPr>
              <a:t>OVRPlayer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Camera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Player Control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7B4637EC-7110-D74D-8DF3-DEE6FB87C830}"/>
              </a:ext>
            </a:extLst>
          </p:cNvPr>
          <p:cNvCxnSpPr>
            <a:cxnSpLocks/>
          </p:cNvCxnSpPr>
          <p:nvPr/>
        </p:nvCxnSpPr>
        <p:spPr>
          <a:xfrm>
            <a:off x="2401372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9C72A945-22D1-9C46-85A5-657B0F988F5A}"/>
              </a:ext>
            </a:extLst>
          </p:cNvPr>
          <p:cNvCxnSpPr>
            <a:cxnSpLocks/>
          </p:cNvCxnSpPr>
          <p:nvPr/>
        </p:nvCxnSpPr>
        <p:spPr>
          <a:xfrm>
            <a:off x="2401372" y="413577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8C763D4B-F1CA-F845-9A71-2C4F79FE69B6}"/>
              </a:ext>
            </a:extLst>
          </p:cNvPr>
          <p:cNvCxnSpPr>
            <a:cxnSpLocks/>
          </p:cNvCxnSpPr>
          <p:nvPr/>
        </p:nvCxnSpPr>
        <p:spPr>
          <a:xfrm>
            <a:off x="2401372" y="4844113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EF25AD2F-EFFC-1C47-BB2C-2BBF2DF93864}"/>
              </a:ext>
            </a:extLst>
          </p:cNvPr>
          <p:cNvCxnSpPr>
            <a:cxnSpLocks/>
          </p:cNvCxnSpPr>
          <p:nvPr/>
        </p:nvCxnSpPr>
        <p:spPr>
          <a:xfrm>
            <a:off x="2388309" y="555263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3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724108" y="1786448"/>
            <a:ext cx="2743783" cy="12049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cxnSpLocks/>
          </p:cNvCxnSpPr>
          <p:nvPr/>
        </p:nvCxnSpPr>
        <p:spPr>
          <a:xfrm>
            <a:off x="7467891" y="2117477"/>
            <a:ext cx="463056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7930947" y="1786448"/>
            <a:ext cx="2743783" cy="1204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>
            <a:cxnSpLocks/>
          </p:cNvCxnSpPr>
          <p:nvPr/>
        </p:nvCxnSpPr>
        <p:spPr>
          <a:xfrm>
            <a:off x="4241365" y="2117477"/>
            <a:ext cx="482743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1517084" y="1786448"/>
            <a:ext cx="2743783" cy="1204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F9E7708-2647-3145-ADE3-122564F65EAC}"/>
              </a:ext>
            </a:extLst>
          </p:cNvPr>
          <p:cNvSpPr/>
          <p:nvPr/>
        </p:nvSpPr>
        <p:spPr>
          <a:xfrm>
            <a:off x="1517084" y="3551185"/>
            <a:ext cx="2743783" cy="27615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F01C2C-1D47-8849-B2B2-043ABA89C648}"/>
              </a:ext>
            </a:extLst>
          </p:cNvPr>
          <p:cNvSpPr/>
          <p:nvPr/>
        </p:nvSpPr>
        <p:spPr>
          <a:xfrm>
            <a:off x="4719753" y="3551185"/>
            <a:ext cx="2743783" cy="27615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F68AFB-6C3C-434C-8377-EE41CA4EE16E}"/>
              </a:ext>
            </a:extLst>
          </p:cNvPr>
          <p:cNvSpPr/>
          <p:nvPr/>
        </p:nvSpPr>
        <p:spPr>
          <a:xfrm>
            <a:off x="7930947" y="3551185"/>
            <a:ext cx="2743783" cy="27615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1A7C1F-F73F-564D-B981-25BF218E77B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888976" y="2991394"/>
            <a:ext cx="0" cy="87521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33F9D31-C78F-D94B-9404-943FBD2FBBF5}"/>
              </a:ext>
            </a:extLst>
          </p:cNvPr>
          <p:cNvCxnSpPr>
            <a:cxnSpLocks/>
          </p:cNvCxnSpPr>
          <p:nvPr/>
        </p:nvCxnSpPr>
        <p:spPr>
          <a:xfrm>
            <a:off x="6096000" y="2991394"/>
            <a:ext cx="0" cy="87521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832E0E-02C3-A646-8281-49F5BA8EE7D0}"/>
              </a:ext>
            </a:extLst>
          </p:cNvPr>
          <p:cNvCxnSpPr>
            <a:cxnSpLocks/>
          </p:cNvCxnSpPr>
          <p:nvPr/>
        </p:nvCxnSpPr>
        <p:spPr>
          <a:xfrm>
            <a:off x="9327098" y="2991394"/>
            <a:ext cx="0" cy="87521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</a:rPr>
              <a:t>OVRPlayer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Player Control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CC5FC4-BDA2-584E-9CB1-E17434728094}"/>
              </a:ext>
            </a:extLst>
          </p:cNvPr>
          <p:cNvSpPr/>
          <p:nvPr/>
        </p:nvSpPr>
        <p:spPr>
          <a:xfrm>
            <a:off x="4383222" y="2483426"/>
            <a:ext cx="7281910" cy="37540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01372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01372" y="413577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01372" y="4844113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388309" y="555263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CC5FC4-BDA2-584E-9CB1-E17434728094}"/>
              </a:ext>
            </a:extLst>
          </p:cNvPr>
          <p:cNvSpPr/>
          <p:nvPr/>
        </p:nvSpPr>
        <p:spPr>
          <a:xfrm>
            <a:off x="4383222" y="2483426"/>
            <a:ext cx="7281910" cy="37540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01372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01372" y="413577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01372" y="4844113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388309" y="555263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264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CC5FC4-BDA2-584E-9CB1-E17434728094}"/>
              </a:ext>
            </a:extLst>
          </p:cNvPr>
          <p:cNvSpPr/>
          <p:nvPr/>
        </p:nvSpPr>
        <p:spPr>
          <a:xfrm>
            <a:off x="4383222" y="2483426"/>
            <a:ext cx="7281910" cy="37540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01372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01372" y="413577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01372" y="4844113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388309" y="555263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064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407566" y="894242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씬 구조도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116580" y="5389321"/>
            <a:ext cx="4053089" cy="6283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7813369" y="1674999"/>
            <a:ext cx="2059202" cy="1661546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2711319" y="2157473"/>
            <a:ext cx="67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Start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클래스 구조도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씬 구조도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4EAD9-A65D-A346-BC05-8492B7FDBCFA}"/>
              </a:ext>
            </a:extLst>
          </p:cNvPr>
          <p:cNvSpPr txBox="1"/>
          <p:nvPr/>
        </p:nvSpPr>
        <p:spPr>
          <a:xfrm>
            <a:off x="5713563" y="496818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Game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E7CBA-6E2E-0543-A202-57ADE3006908}"/>
              </a:ext>
            </a:extLst>
          </p:cNvPr>
          <p:cNvSpPr/>
          <p:nvPr/>
        </p:nvSpPr>
        <p:spPr>
          <a:xfrm>
            <a:off x="4407566" y="1850382"/>
            <a:ext cx="3405803" cy="2205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0C4D1E-7D5E-3847-A8C2-E1AF217B196C}"/>
              </a:ext>
            </a:extLst>
          </p:cNvPr>
          <p:cNvSpPr txBox="1"/>
          <p:nvPr/>
        </p:nvSpPr>
        <p:spPr>
          <a:xfrm>
            <a:off x="4581934" y="2041407"/>
            <a:ext cx="8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Start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7AD77-FD3B-5D4F-A3DE-F1CADAE5E21E}"/>
              </a:ext>
            </a:extLst>
          </p:cNvPr>
          <p:cNvSpPr txBox="1"/>
          <p:nvPr/>
        </p:nvSpPr>
        <p:spPr>
          <a:xfrm>
            <a:off x="5336410" y="2067533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게임을 새로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189F95-182E-B440-92B3-30AA677FBD8F}"/>
              </a:ext>
            </a:extLst>
          </p:cNvPr>
          <p:cNvSpPr/>
          <p:nvPr/>
        </p:nvSpPr>
        <p:spPr>
          <a:xfrm>
            <a:off x="710777" y="3336545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Dialog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02670D-30C3-BC4F-9C49-EFFA860841E4}"/>
              </a:ext>
            </a:extLst>
          </p:cNvPr>
          <p:cNvSpPr/>
          <p:nvPr/>
        </p:nvSpPr>
        <p:spPr>
          <a:xfrm>
            <a:off x="710777" y="4292685"/>
            <a:ext cx="3405803" cy="2205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E38623-DD96-8F4C-A421-A27181384E9A}"/>
              </a:ext>
            </a:extLst>
          </p:cNvPr>
          <p:cNvSpPr/>
          <p:nvPr/>
        </p:nvSpPr>
        <p:spPr>
          <a:xfrm>
            <a:off x="8169669" y="3336545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84903B-C1ED-3645-9D96-28C823B44958}"/>
              </a:ext>
            </a:extLst>
          </p:cNvPr>
          <p:cNvSpPr/>
          <p:nvPr/>
        </p:nvSpPr>
        <p:spPr>
          <a:xfrm>
            <a:off x="8169669" y="4292685"/>
            <a:ext cx="3405803" cy="2205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82F6D8-C30C-E443-88BB-3E42D9F8787A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413679" y="1717065"/>
            <a:ext cx="1993886" cy="1619480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F80664C-C915-914E-A053-5B122ED11ABD}"/>
              </a:ext>
            </a:extLst>
          </p:cNvPr>
          <p:cNvSpPr txBox="1"/>
          <p:nvPr/>
        </p:nvSpPr>
        <p:spPr>
          <a:xfrm>
            <a:off x="8838354" y="216060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+mn-ea"/>
              </a:rPr>
              <a:t>Game Clear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6375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Coroutine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D0BFD-69C5-5545-BE15-6A42FC61C001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ClosePos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1523893"/>
            <a:ext cx="5536169" cy="47853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1167F0-5711-3440-A672-354A69912E16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808223" y="1859981"/>
            <a:ext cx="3813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계산한 총 경로 길이를 반환하여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557227" y="192878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BCCD22-3073-F247-B678-61CAA0083FA1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15" name="그림 1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866AAB89-6F14-C846-A83F-897EE039C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9" y="1523893"/>
            <a:ext cx="5600925" cy="47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85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1523893"/>
            <a:ext cx="5536169" cy="47853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808223" y="1859981"/>
            <a:ext cx="3813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계산한 총 경로 길이를 반환하여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557227" y="192878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832037A-F938-9A41-80E6-679C50B18383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b="5767"/>
          <a:stretch/>
        </p:blipFill>
        <p:spPr>
          <a:xfrm>
            <a:off x="477737" y="1523893"/>
            <a:ext cx="5605200" cy="47808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735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0" cy="16629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구조 설계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</a:t>
            </a:r>
            <a:r>
              <a:rPr lang="ko-KR" altLang="en-US" dirty="0" err="1">
                <a:solidFill>
                  <a:schemeClr val="bg1"/>
                </a:solidFill>
              </a:rPr>
              <a:t>구현부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1.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2.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3.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BAC5D-F99F-F042-B85A-537D74E39F3B}"/>
              </a:ext>
            </a:extLst>
          </p:cNvPr>
          <p:cNvSpPr txBox="1"/>
          <p:nvPr/>
        </p:nvSpPr>
        <p:spPr>
          <a:xfrm>
            <a:off x="5625746" y="445751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267C6-0876-D541-B9D8-9FA019A2F738}"/>
              </a:ext>
            </a:extLst>
          </p:cNvPr>
          <p:cNvSpPr txBox="1"/>
          <p:nvPr/>
        </p:nvSpPr>
        <p:spPr>
          <a:xfrm>
            <a:off x="4921691" y="4414051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4.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1523893"/>
            <a:ext cx="5536169" cy="47853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808223" y="1859981"/>
            <a:ext cx="3813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계산한 총 경로 길이를 반환하여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557227" y="192878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1BB6EBC-5D0E-D44C-9499-67428AB25B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7" y="1523893"/>
            <a:ext cx="5605200" cy="47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73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1523893"/>
            <a:ext cx="5536169" cy="47853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808223" y="1859981"/>
            <a:ext cx="3813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계산한 총 경로 길이를 반환하여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557227" y="192878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46181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CountDownTimer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2D97959-32BB-B841-9BBC-7C277E025B9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5" y="1528474"/>
            <a:ext cx="5605200" cy="47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0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1523893"/>
            <a:ext cx="5536169" cy="47853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808223" y="1859981"/>
            <a:ext cx="3813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계산한 총 경로 길이를 반환하여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557227" y="192878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b="1" u="sng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9EDC-9C4C-344C-84B6-CD6A7B3ED4B8}"/>
              </a:ext>
            </a:extLst>
          </p:cNvPr>
          <p:cNvSpPr/>
          <p:nvPr/>
        </p:nvSpPr>
        <p:spPr>
          <a:xfrm>
            <a:off x="954199" y="674839"/>
            <a:ext cx="3672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 err="1">
                <a:ln w="0"/>
                <a:solidFill>
                  <a:schemeClr val="bg1"/>
                </a:solidFill>
              </a:rPr>
              <a:t>ClosePos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ClosePhone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1458CA12-AF39-E845-8D5B-35141461BDC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5" y="1528474"/>
            <a:ext cx="5605200" cy="47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AFA603-0CD0-7C4B-8123-51ADD150B199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참여 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D540B-E1CE-4842-A95C-FD4BBE157A75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530313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참여 목록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참고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0E6B5C-18E5-9443-8CFC-9CFC0CE5DA03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참여 목록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A18619F-0A04-7A47-B908-D7DEEAA205F2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101F6D-4723-CC42-A016-09F6C9435080}"/>
              </a:ext>
            </a:extLst>
          </p:cNvPr>
          <p:cNvSpPr/>
          <p:nvPr/>
        </p:nvSpPr>
        <p:spPr>
          <a:xfrm>
            <a:off x="270933" y="2498506"/>
            <a:ext cx="11655456" cy="2739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222E55-ADED-6F46-93BA-C34A7CD36C0B}"/>
              </a:ext>
            </a:extLst>
          </p:cNvPr>
          <p:cNvSpPr/>
          <p:nvPr/>
        </p:nvSpPr>
        <p:spPr>
          <a:xfrm>
            <a:off x="1138545" y="2786448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2019</a:t>
            </a:r>
            <a:r>
              <a:rPr lang="ko-KR" altLang="en-US" sz="2400" dirty="0">
                <a:solidFill>
                  <a:schemeClr val="bg1"/>
                </a:solidFill>
              </a:rPr>
              <a:t> 콘텐츠원캠퍼스 </a:t>
            </a:r>
            <a:r>
              <a:rPr lang="ko-KR" altLang="en-US" sz="2400" dirty="0" err="1">
                <a:solidFill>
                  <a:schemeClr val="bg1"/>
                </a:solidFill>
              </a:rPr>
              <a:t>구축운영</a:t>
            </a:r>
            <a:r>
              <a:rPr lang="ko-KR" altLang="en-US" sz="2400" dirty="0">
                <a:solidFill>
                  <a:schemeClr val="bg1"/>
                </a:solidFill>
              </a:rPr>
              <a:t> 및 </a:t>
            </a:r>
            <a:r>
              <a:rPr lang="en-US" altLang="ko-KR" sz="2400" dirty="0">
                <a:solidFill>
                  <a:schemeClr val="bg1"/>
                </a:solidFill>
              </a:rPr>
              <a:t>VR</a:t>
            </a:r>
            <a:r>
              <a:rPr lang="ko-KR" altLang="en-US" sz="2400" dirty="0">
                <a:solidFill>
                  <a:schemeClr val="bg1"/>
                </a:solidFill>
              </a:rPr>
              <a:t> 콘텐츠 개발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F3665031-C3AF-7A41-B738-4487725D6ECE}"/>
              </a:ext>
            </a:extLst>
          </p:cNvPr>
          <p:cNvSpPr/>
          <p:nvPr/>
        </p:nvSpPr>
        <p:spPr>
          <a:xfrm rot="5400000">
            <a:off x="857580" y="288818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ACF8B4-341D-724C-A299-FD276EF20E59}"/>
              </a:ext>
            </a:extLst>
          </p:cNvPr>
          <p:cNvSpPr/>
          <p:nvPr/>
        </p:nvSpPr>
        <p:spPr>
          <a:xfrm>
            <a:off x="1138544" y="3204460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입체 및 공간 음향을 활용한 방 탈출 게임</a:t>
            </a:r>
            <a:r>
              <a:rPr lang="en-US" altLang="ko-KR" sz="1600" dirty="0">
                <a:solidFill>
                  <a:schemeClr val="bg1"/>
                </a:solidFill>
              </a:rPr>
              <a:t>(VR)</a:t>
            </a:r>
            <a:r>
              <a:rPr lang="ko-KR" altLang="en-US" sz="1600" dirty="0">
                <a:solidFill>
                  <a:schemeClr val="bg1"/>
                </a:solidFill>
              </a:rPr>
              <a:t>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>
                <a:solidFill>
                  <a:schemeClr val="bg1"/>
                </a:solidFill>
              </a:rPr>
              <a:t>문화체육관광부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KOCCA(</a:t>
            </a:r>
            <a:r>
              <a:rPr lang="ko-KR" altLang="en-US" sz="1600" dirty="0">
                <a:solidFill>
                  <a:schemeClr val="bg1"/>
                </a:solidFill>
              </a:rPr>
              <a:t>한국콘텐츠진흥원</a:t>
            </a:r>
            <a:r>
              <a:rPr lang="en-US" altLang="ko-KR" sz="1600" dirty="0">
                <a:solidFill>
                  <a:schemeClr val="bg1"/>
                </a:solidFill>
              </a:rPr>
              <a:t>),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산학협력단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XRCENTER, </a:t>
            </a:r>
            <a:r>
              <a:rPr lang="ko-KR" altLang="en-US" sz="1600" dirty="0">
                <a:solidFill>
                  <a:schemeClr val="bg1"/>
                </a:solidFill>
              </a:rPr>
              <a:t>안양창조산업진흥원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D8F9CC-9B0A-674C-AA9D-F70770B14E8C}"/>
              </a:ext>
            </a:extLst>
          </p:cNvPr>
          <p:cNvSpPr/>
          <p:nvPr/>
        </p:nvSpPr>
        <p:spPr>
          <a:xfrm>
            <a:off x="1138545" y="3926634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학생주도</a:t>
            </a:r>
            <a:r>
              <a:rPr lang="ko-KR" altLang="en-US" sz="2400" dirty="0">
                <a:solidFill>
                  <a:schemeClr val="bg1"/>
                </a:solidFill>
              </a:rPr>
              <a:t> 연구 프로그램 지원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01D6864B-DC91-FC44-A554-087BD79D902A}"/>
              </a:ext>
            </a:extLst>
          </p:cNvPr>
          <p:cNvSpPr/>
          <p:nvPr/>
        </p:nvSpPr>
        <p:spPr>
          <a:xfrm rot="5400000">
            <a:off x="857580" y="402837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40BEB0E-3ECE-2747-8F54-442002871294}"/>
              </a:ext>
            </a:extLst>
          </p:cNvPr>
          <p:cNvSpPr/>
          <p:nvPr/>
        </p:nvSpPr>
        <p:spPr>
          <a:xfrm>
            <a:off x="1138544" y="4344646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노력 정당화 이론 기반의 가상현실 콘텐츠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미래발전연구원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09022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21" name="그림 20" descr="잔디, 녹색, 앉아있는, 모니터이(가) 표시된 사진&#10;&#10;자동 생성된 설명">
            <a:extLst>
              <a:ext uri="{FF2B5EF4-FFF2-40B4-BE49-F238E27FC236}">
                <a16:creationId xmlns:a16="http://schemas.microsoft.com/office/drawing/2014/main" id="{F077C061-FA1C-FB42-917C-467B56540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18086"/>
            <a:ext cx="3278292" cy="1745690"/>
          </a:xfrm>
          <a:prstGeom prst="rect">
            <a:avLst/>
          </a:prstGeom>
        </p:spPr>
      </p:pic>
      <p:pic>
        <p:nvPicPr>
          <p:cNvPr id="24" name="그림 23" descr="녹색, 잔디, 테이블, 앉아있는이(가) 표시된 사진&#10;&#10;자동 생성된 설명">
            <a:extLst>
              <a:ext uri="{FF2B5EF4-FFF2-40B4-BE49-F238E27FC236}">
                <a16:creationId xmlns:a16="http://schemas.microsoft.com/office/drawing/2014/main" id="{54D90040-31B2-7A48-AC59-0C05066C7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93" y="1222290"/>
            <a:ext cx="3743538" cy="1937281"/>
          </a:xfrm>
          <a:prstGeom prst="rect">
            <a:avLst/>
          </a:prstGeom>
        </p:spPr>
      </p:pic>
      <p:pic>
        <p:nvPicPr>
          <p:cNvPr id="25" name="그림 24" descr="실내, 테이블, 녹색, 앉아있는이(가) 표시된 사진&#10;&#10;자동 생성된 설명">
            <a:extLst>
              <a:ext uri="{FF2B5EF4-FFF2-40B4-BE49-F238E27FC236}">
                <a16:creationId xmlns:a16="http://schemas.microsoft.com/office/drawing/2014/main" id="{671F065D-6FBF-A84F-91C0-A1221E183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8764" y="1291896"/>
            <a:ext cx="3239769" cy="1798070"/>
          </a:xfrm>
          <a:prstGeom prst="rect">
            <a:avLst/>
          </a:prstGeom>
        </p:spPr>
      </p:pic>
      <p:pic>
        <p:nvPicPr>
          <p:cNvPr id="26" name="그림 25" descr="녹색, 잔디, 앉아있는, 테이블이(가) 표시된 사진&#10;&#10;자동 생성된 설명">
            <a:extLst>
              <a:ext uri="{FF2B5EF4-FFF2-40B4-BE49-F238E27FC236}">
                <a16:creationId xmlns:a16="http://schemas.microsoft.com/office/drawing/2014/main" id="{37CDDB73-7224-8245-A0AB-231678664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4276778"/>
            <a:ext cx="3278292" cy="1721103"/>
          </a:xfrm>
          <a:prstGeom prst="rect">
            <a:avLst/>
          </a:prstGeom>
        </p:spPr>
      </p:pic>
      <p:pic>
        <p:nvPicPr>
          <p:cNvPr id="27" name="그림 26" descr="어두운, 앉아있는, 시계, 켜진이(가) 표시된 사진&#10;&#10;자동 생성된 설명">
            <a:extLst>
              <a:ext uri="{FF2B5EF4-FFF2-40B4-BE49-F238E27FC236}">
                <a16:creationId xmlns:a16="http://schemas.microsoft.com/office/drawing/2014/main" id="{DE56BCDD-7F54-4442-9848-0155E89C95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94" y="4168995"/>
            <a:ext cx="3743538" cy="1955997"/>
          </a:xfrm>
          <a:prstGeom prst="rect">
            <a:avLst/>
          </a:prstGeom>
        </p:spPr>
      </p:pic>
      <p:pic>
        <p:nvPicPr>
          <p:cNvPr id="28" name="그림 27" descr="꽃, 그리기, 조류이(가) 표시된 사진&#10;&#10;자동 생성된 설명">
            <a:extLst>
              <a:ext uri="{FF2B5EF4-FFF2-40B4-BE49-F238E27FC236}">
                <a16:creationId xmlns:a16="http://schemas.microsoft.com/office/drawing/2014/main" id="{23FCF09C-509F-704D-B7D2-4722F8359B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3" y="4223659"/>
            <a:ext cx="3239769" cy="1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44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10" name="그림 9" descr="실내, 컴퓨터, 앉아있는, 옅은이(가) 표시된 사진&#10;&#10;자동 생성된 설명">
            <a:extLst>
              <a:ext uri="{FF2B5EF4-FFF2-40B4-BE49-F238E27FC236}">
                <a16:creationId xmlns:a16="http://schemas.microsoft.com/office/drawing/2014/main" id="{8007850F-1161-5646-9BD1-AA0651FD68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0" b="1"/>
          <a:stretch/>
        </p:blipFill>
        <p:spPr>
          <a:xfrm>
            <a:off x="791993" y="903577"/>
            <a:ext cx="4791893" cy="2575726"/>
          </a:xfrm>
          <a:prstGeom prst="rect">
            <a:avLst/>
          </a:prstGeom>
        </p:spPr>
      </p:pic>
      <p:pic>
        <p:nvPicPr>
          <p:cNvPr id="11" name="그림 10" descr="실내, 컴퓨터, 노트북, 앉아있는이(가) 표시된 사진&#10;&#10;자동 생성된 설명">
            <a:extLst>
              <a:ext uri="{FF2B5EF4-FFF2-40B4-BE49-F238E27FC236}">
                <a16:creationId xmlns:a16="http://schemas.microsoft.com/office/drawing/2014/main" id="{F356ABF3-8470-FF48-B914-842B15CA24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" b="-2"/>
          <a:stretch/>
        </p:blipFill>
        <p:spPr>
          <a:xfrm>
            <a:off x="6611982" y="903577"/>
            <a:ext cx="4791892" cy="2575726"/>
          </a:xfrm>
          <a:prstGeom prst="rect">
            <a:avLst/>
          </a:prstGeom>
        </p:spPr>
      </p:pic>
      <p:pic>
        <p:nvPicPr>
          <p:cNvPr id="12" name="그림 11" descr="모니터, 녹색, 앉아있는, 화면이(가) 표시된 사진&#10;&#10;자동 생성된 설명">
            <a:extLst>
              <a:ext uri="{FF2B5EF4-FFF2-40B4-BE49-F238E27FC236}">
                <a16:creationId xmlns:a16="http://schemas.microsoft.com/office/drawing/2014/main" id="{079A5B4E-590B-4C48-9327-CBD97E0BEE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74"/>
          <a:stretch/>
        </p:blipFill>
        <p:spPr>
          <a:xfrm>
            <a:off x="791992" y="4065759"/>
            <a:ext cx="4791893" cy="2548885"/>
          </a:xfrm>
          <a:prstGeom prst="rect">
            <a:avLst/>
          </a:prstGeom>
        </p:spPr>
      </p:pic>
      <p:pic>
        <p:nvPicPr>
          <p:cNvPr id="15" name="그림 14" descr="잔디, 앉아있는, 컴퓨터, 테이블이(가) 표시된 사진&#10;&#10;자동 생성된 설명">
            <a:extLst>
              <a:ext uri="{FF2B5EF4-FFF2-40B4-BE49-F238E27FC236}">
                <a16:creationId xmlns:a16="http://schemas.microsoft.com/office/drawing/2014/main" id="{A0AA3FBE-7D1A-E245-BFD3-2CD646666C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6" r="-3" b="-3"/>
          <a:stretch/>
        </p:blipFill>
        <p:spPr>
          <a:xfrm>
            <a:off x="6611981" y="4065759"/>
            <a:ext cx="4791892" cy="254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49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게임 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환경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7AD711-5257-1646-AD58-173D11F3DFEC}"/>
              </a:ext>
            </a:extLst>
          </p:cNvPr>
          <p:cNvSpPr txBox="1"/>
          <p:nvPr/>
        </p:nvSpPr>
        <p:spPr>
          <a:xfrm>
            <a:off x="8426614" y="4820089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본인 역할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A3502-179F-C04C-AF10-5EA32B4E0849}"/>
              </a:ext>
            </a:extLst>
          </p:cNvPr>
          <p:cNvSpPr txBox="1"/>
          <p:nvPr/>
        </p:nvSpPr>
        <p:spPr>
          <a:xfrm>
            <a:off x="8426614" y="5232213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5165B1-7A61-624E-AB74-773C9AC4022E}"/>
              </a:ext>
            </a:extLst>
          </p:cNvPr>
          <p:cNvSpPr/>
          <p:nvPr/>
        </p:nvSpPr>
        <p:spPr>
          <a:xfrm>
            <a:off x="571828" y="3863737"/>
            <a:ext cx="11046790" cy="27644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7D906-E600-BB47-AD3D-D51B8236DAC8}"/>
              </a:ext>
            </a:extLst>
          </p:cNvPr>
          <p:cNvSpPr txBox="1"/>
          <p:nvPr/>
        </p:nvSpPr>
        <p:spPr>
          <a:xfrm>
            <a:off x="1004166" y="4158105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45E60-7B89-0248-AB76-F208ABD0F0EE}"/>
              </a:ext>
            </a:extLst>
          </p:cNvPr>
          <p:cNvSpPr txBox="1"/>
          <p:nvPr/>
        </p:nvSpPr>
        <p:spPr>
          <a:xfrm>
            <a:off x="1894116" y="588239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Unity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엔진을 이용해서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인칭 시점의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FPS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서바이벌 생존 게임 제작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3F5B2-506E-4642-84E8-42E5C3FA0717}"/>
              </a:ext>
            </a:extLst>
          </p:cNvPr>
          <p:cNvSpPr txBox="1"/>
          <p:nvPr/>
        </p:nvSpPr>
        <p:spPr>
          <a:xfrm>
            <a:off x="1043355" y="5890084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목적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8EEAF-4FED-4441-BA4E-E0A71CC33A75}"/>
              </a:ext>
            </a:extLst>
          </p:cNvPr>
          <p:cNvSpPr txBox="1"/>
          <p:nvPr/>
        </p:nvSpPr>
        <p:spPr>
          <a:xfrm>
            <a:off x="2301435" y="419179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A Bad Hair Day :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안 풀리는 하루</a:t>
            </a:r>
          </a:p>
        </p:txBody>
      </p:sp>
      <p:pic>
        <p:nvPicPr>
          <p:cNvPr id="4" name="그림 3" descr="테이블, 게임, 방이(가) 표시된 사진&#10;&#10;자동 생성된 설명">
            <a:extLst>
              <a:ext uri="{FF2B5EF4-FFF2-40B4-BE49-F238E27FC236}">
                <a16:creationId xmlns:a16="http://schemas.microsoft.com/office/drawing/2014/main" id="{F5330D4B-72F8-2245-803D-4B2D996D4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0" t="14779" r="11041" b="15305"/>
          <a:stretch/>
        </p:blipFill>
        <p:spPr>
          <a:xfrm>
            <a:off x="2929346" y="1003779"/>
            <a:ext cx="6490064" cy="2764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F330CE-0818-354F-BA5B-D7FE02A2D953}"/>
              </a:ext>
            </a:extLst>
          </p:cNvPr>
          <p:cNvSpPr txBox="1"/>
          <p:nvPr/>
        </p:nvSpPr>
        <p:spPr>
          <a:xfrm>
            <a:off x="1043355" y="5008976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장르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A04A12-2E91-F046-A5F4-65DA58D1DE5B}"/>
              </a:ext>
            </a:extLst>
          </p:cNvPr>
          <p:cNvSpPr txBox="1"/>
          <p:nvPr/>
        </p:nvSpPr>
        <p:spPr>
          <a:xfrm>
            <a:off x="1894116" y="5051029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사운드 플레이 기반 어드벤처 게임 제작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(Unity VR)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51C413-B714-F748-9B4C-89F0A40A32F0}"/>
              </a:ext>
            </a:extLst>
          </p:cNvPr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130DA89-BA31-724E-B9C2-9F7DB1EEC1A6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F333A9AA-167C-8849-A698-4225862BA5D9}"/>
              </a:ext>
            </a:extLst>
          </p:cNvPr>
          <p:cNvSpPr/>
          <p:nvPr/>
        </p:nvSpPr>
        <p:spPr>
          <a:xfrm rot="5400000">
            <a:off x="803683" y="429146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D0AAD5C2-83B4-2240-84CD-39733EBD4CA5}"/>
              </a:ext>
            </a:extLst>
          </p:cNvPr>
          <p:cNvSpPr/>
          <p:nvPr/>
        </p:nvSpPr>
        <p:spPr>
          <a:xfrm rot="5400000">
            <a:off x="803683" y="5166680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83DC7F4D-0BE0-5E49-B310-89C866C94E58}"/>
              </a:ext>
            </a:extLst>
          </p:cNvPr>
          <p:cNvSpPr/>
          <p:nvPr/>
        </p:nvSpPr>
        <p:spPr>
          <a:xfrm rot="5400000">
            <a:off x="803683" y="6017551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5423AB-2551-414F-9FF0-C4F478CB375D}"/>
              </a:ext>
            </a:extLst>
          </p:cNvPr>
          <p:cNvSpPr/>
          <p:nvPr/>
        </p:nvSpPr>
        <p:spPr>
          <a:xfrm>
            <a:off x="439479" y="1488475"/>
            <a:ext cx="5046921" cy="4922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C3F2A5-F7DD-214D-A036-4D78907D3694}"/>
              </a:ext>
            </a:extLst>
          </p:cNvPr>
          <p:cNvGrpSpPr/>
          <p:nvPr/>
        </p:nvGrpSpPr>
        <p:grpSpPr>
          <a:xfrm>
            <a:off x="658337" y="1657806"/>
            <a:ext cx="4653000" cy="3390488"/>
            <a:chOff x="3711082" y="763873"/>
            <a:chExt cx="6657798" cy="436593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08360B4-23FD-D142-B674-AAA6779B5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144" y="763873"/>
              <a:ext cx="3763736" cy="210769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21768E8-1789-A64E-80F8-34FEE8311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144" y="2871565"/>
              <a:ext cx="3763736" cy="225824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74D5F58-A135-4C4F-AD7E-FF64290E2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1082" y="764992"/>
              <a:ext cx="2894062" cy="4364815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B2FE4B-41DF-C240-AEB5-7D7193D531F8}"/>
              </a:ext>
            </a:extLst>
          </p:cNvPr>
          <p:cNvSpPr/>
          <p:nvPr/>
        </p:nvSpPr>
        <p:spPr>
          <a:xfrm>
            <a:off x="6486745" y="1488475"/>
            <a:ext cx="5046921" cy="4922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19" name="그림 18" descr="테이블, 게임, 방이(가) 표시된 사진&#10;&#10;자동 생성된 설명">
            <a:extLst>
              <a:ext uri="{FF2B5EF4-FFF2-40B4-BE49-F238E27FC236}">
                <a16:creationId xmlns:a16="http://schemas.microsoft.com/office/drawing/2014/main" id="{11996649-EAB7-D546-86D5-413149691D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0" t="14779" r="11041" b="15305"/>
          <a:stretch/>
        </p:blipFill>
        <p:spPr>
          <a:xfrm>
            <a:off x="6705602" y="1661992"/>
            <a:ext cx="4653001" cy="33863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0B0D92-CC3A-BD4B-A4BD-5BA7A5F4CD54}"/>
              </a:ext>
            </a:extLst>
          </p:cNvPr>
          <p:cNvSpPr txBox="1"/>
          <p:nvPr/>
        </p:nvSpPr>
        <p:spPr>
          <a:xfrm>
            <a:off x="1172951" y="5228978"/>
            <a:ext cx="3579976" cy="1001556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bg1"/>
                </a:solidFill>
              </a:rPr>
              <a:t>게임을 플레이 하는데 있어 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소리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는 유용한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보조 수단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3BF0A0-8CD8-4E45-A2AE-D727595E51FA}"/>
              </a:ext>
            </a:extLst>
          </p:cNvPr>
          <p:cNvSpPr txBox="1"/>
          <p:nvPr/>
        </p:nvSpPr>
        <p:spPr>
          <a:xfrm>
            <a:off x="3562412" y="1205440"/>
            <a:ext cx="2159458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ko-KR" altLang="en-US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94EC5-EE5F-324C-9692-830C7505CA99}"/>
              </a:ext>
            </a:extLst>
          </p:cNvPr>
          <p:cNvSpPr txBox="1"/>
          <p:nvPr/>
        </p:nvSpPr>
        <p:spPr>
          <a:xfrm>
            <a:off x="4007993" y="145775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기존 게임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09384F-8474-0C47-8D9C-0197413E871C}"/>
              </a:ext>
            </a:extLst>
          </p:cNvPr>
          <p:cNvSpPr txBox="1"/>
          <p:nvPr/>
        </p:nvSpPr>
        <p:spPr>
          <a:xfrm>
            <a:off x="9667390" y="1205440"/>
            <a:ext cx="2159458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ko-KR" altLang="en-US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B825DF-7A0F-9346-8787-C789565A9837}"/>
              </a:ext>
            </a:extLst>
          </p:cNvPr>
          <p:cNvSpPr txBox="1"/>
          <p:nvPr/>
        </p:nvSpPr>
        <p:spPr>
          <a:xfrm>
            <a:off x="9782079" y="1431624"/>
            <a:ext cx="1930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200" b="1" dirty="0">
                <a:solidFill>
                  <a:schemeClr val="bg1"/>
                </a:solidFill>
              </a:rPr>
              <a:t>A Bad Hair Day</a:t>
            </a:r>
            <a:endParaRPr kumimoji="1" lang="ko-KR" altLang="en-US" sz="2200" b="1" dirty="0">
              <a:solidFill>
                <a:schemeClr val="bg1"/>
              </a:solidFill>
            </a:endParaRPr>
          </a:p>
        </p:txBody>
      </p:sp>
      <p:cxnSp>
        <p:nvCxnSpPr>
          <p:cNvPr id="29" name="직선 연결선 5">
            <a:extLst>
              <a:ext uri="{FF2B5EF4-FFF2-40B4-BE49-F238E27FC236}">
                <a16:creationId xmlns:a16="http://schemas.microsoft.com/office/drawing/2014/main" id="{D4C1B15A-C45B-0641-A53F-4F1F9DE20824}"/>
              </a:ext>
            </a:extLst>
          </p:cNvPr>
          <p:cNvCxnSpPr>
            <a:cxnSpLocks/>
          </p:cNvCxnSpPr>
          <p:nvPr/>
        </p:nvCxnSpPr>
        <p:spPr>
          <a:xfrm>
            <a:off x="6008915" y="995824"/>
            <a:ext cx="0" cy="571714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DCE099-C172-E942-992F-449D5585AE65}"/>
              </a:ext>
            </a:extLst>
          </p:cNvPr>
          <p:cNvSpPr txBox="1"/>
          <p:nvPr/>
        </p:nvSpPr>
        <p:spPr>
          <a:xfrm>
            <a:off x="6697894" y="5228978"/>
            <a:ext cx="4668415" cy="1001556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bg1"/>
                </a:solidFill>
              </a:rPr>
              <a:t>게임 </a:t>
            </a:r>
            <a:r>
              <a:rPr kumimoji="1" lang="ko-KR" altLang="en-US" dirty="0" err="1">
                <a:solidFill>
                  <a:schemeClr val="bg1"/>
                </a:solidFill>
              </a:rPr>
              <a:t>클리어를</a:t>
            </a:r>
            <a:r>
              <a:rPr kumimoji="1" lang="ko-KR" altLang="en-US" dirty="0">
                <a:solidFill>
                  <a:schemeClr val="bg1"/>
                </a:solidFill>
              </a:rPr>
              <a:t> 위해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소리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는 물건을 찾기 위한 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필수 요소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21F019-4FE8-B340-8B04-417BA868AE9F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300927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5891349" y="1649596"/>
            <a:ext cx="5878286" cy="40493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주인공은 평범한 대학생이다</a:t>
            </a:r>
            <a:r>
              <a:rPr kumimoji="1" lang="en-US" altLang="ko-KR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학교를 가기 전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핸드폰을 잃어버렸다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</a:t>
            </a:r>
            <a:r>
              <a:rPr kumimoji="1" lang="en-US" altLang="ko-KR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5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분 안에 핸드폰을 찾지 못하면 버스를 놓친다</a:t>
            </a:r>
            <a:r>
              <a:rPr kumimoji="1" lang="en-US" altLang="ko-KR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그런 와중에 핸드폰에서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카톡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알람이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계속 울린다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핸드폰은 시각적으로 보이지 않는다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53F9B1-955A-7D48-92B3-5BA354364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9" y="2343418"/>
            <a:ext cx="4805182" cy="2896626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>
              <a:lumMod val="75000"/>
            </a:schemeClr>
          </a:solidFill>
          <a:ln w="88900" cap="sq">
            <a:solidFill>
              <a:schemeClr val="accent2">
                <a:lumMod val="7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삼각형 11">
            <a:extLst>
              <a:ext uri="{FF2B5EF4-FFF2-40B4-BE49-F238E27FC236}">
                <a16:creationId xmlns:a16="http://schemas.microsoft.com/office/drawing/2014/main" id="{4A45D302-A16B-9F4A-8B56-1FE32FB527EA}"/>
              </a:ext>
            </a:extLst>
          </p:cNvPr>
          <p:cNvSpPr/>
          <p:nvPr/>
        </p:nvSpPr>
        <p:spPr>
          <a:xfrm rot="5400000">
            <a:off x="6054952" y="247896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4EC68D3E-FE22-C448-8DB7-67AAD4D52A98}"/>
              </a:ext>
            </a:extLst>
          </p:cNvPr>
          <p:cNvSpPr/>
          <p:nvPr/>
        </p:nvSpPr>
        <p:spPr>
          <a:xfrm rot="5400000">
            <a:off x="6054952" y="300147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E8C10135-7460-1A4C-BFB5-56E048ABCD4F}"/>
              </a:ext>
            </a:extLst>
          </p:cNvPr>
          <p:cNvSpPr/>
          <p:nvPr/>
        </p:nvSpPr>
        <p:spPr>
          <a:xfrm rot="5400000">
            <a:off x="6054952" y="355011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45276A28-9BF4-7C46-B981-8FE849B6A146}"/>
              </a:ext>
            </a:extLst>
          </p:cNvPr>
          <p:cNvSpPr/>
          <p:nvPr/>
        </p:nvSpPr>
        <p:spPr>
          <a:xfrm rot="5400000">
            <a:off x="6054952" y="4088403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CBBAB075-F474-574E-9D71-1A93094B14B6}"/>
              </a:ext>
            </a:extLst>
          </p:cNvPr>
          <p:cNvSpPr/>
          <p:nvPr/>
        </p:nvSpPr>
        <p:spPr>
          <a:xfrm rot="5400000">
            <a:off x="6054952" y="462668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FD72FC-0163-E345-87B2-EC43A6E79B45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212825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환경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A7803-4FA5-064A-9927-F011BE62B0F6}"/>
              </a:ext>
            </a:extLst>
          </p:cNvPr>
          <p:cNvSpPr txBox="1"/>
          <p:nvPr/>
        </p:nvSpPr>
        <p:spPr>
          <a:xfrm>
            <a:off x="41993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Unity 2019.2.9f1 Personal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065280-5CEE-B04A-9A92-23ABF2D6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4" y="2350192"/>
            <a:ext cx="3554447" cy="203393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DB3710-1A30-AB4C-887A-58C0B1B33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29" y="2350192"/>
            <a:ext cx="3547733" cy="2033934"/>
          </a:xfrm>
          <a:prstGeom prst="rect">
            <a:avLst/>
          </a:prstGeom>
        </p:spPr>
      </p:pic>
      <p:pic>
        <p:nvPicPr>
          <p:cNvPr id="7" name="그림 6" descr="그리기, 꽃이(가) 표시된 사진&#10;&#10;자동 생성된 설명">
            <a:extLst>
              <a:ext uri="{FF2B5EF4-FFF2-40B4-BE49-F238E27FC236}">
                <a16:creationId xmlns:a16="http://schemas.microsoft.com/office/drawing/2014/main" id="{EC6C522D-7AB8-FF4D-877B-AE5689D2A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76" y="2334071"/>
            <a:ext cx="3554448" cy="20500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ABDEE0-EB85-C84F-8BEE-724CC9DC5990}"/>
              </a:ext>
            </a:extLst>
          </p:cNvPr>
          <p:cNvSpPr txBox="1"/>
          <p:nvPr/>
        </p:nvSpPr>
        <p:spPr>
          <a:xfrm>
            <a:off x="3835967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Visual Studio 2019 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8A953-F8ED-1740-B330-A60735CD631B}"/>
              </a:ext>
            </a:extLst>
          </p:cNvPr>
          <p:cNvSpPr txBox="1"/>
          <p:nvPr/>
        </p:nvSpPr>
        <p:spPr>
          <a:xfrm>
            <a:off x="7629941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3ds Max 2020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0A5BA5-701F-8945-BA4A-71D538B3E70D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본인 역할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ACBD74-045B-3248-B2E3-12A42C3391D6}"/>
              </a:ext>
            </a:extLst>
          </p:cNvPr>
          <p:cNvGrpSpPr/>
          <p:nvPr/>
        </p:nvGrpSpPr>
        <p:grpSpPr>
          <a:xfrm>
            <a:off x="3081940" y="2187438"/>
            <a:ext cx="6028119" cy="3426112"/>
            <a:chOff x="4932639" y="3401799"/>
            <a:chExt cx="2392643" cy="116067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CF263B0-518E-7049-B15C-0002AC3C2B78}"/>
                </a:ext>
              </a:extLst>
            </p:cNvPr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grpFill/>
            <a:ln>
              <a:noFill/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2">
              <a:extLst>
                <a:ext uri="{FF2B5EF4-FFF2-40B4-BE49-F238E27FC236}">
                  <a16:creationId xmlns:a16="http://schemas.microsoft.com/office/drawing/2014/main" id="{4319824C-B052-D040-8D04-7F01C2516D8E}"/>
                </a:ext>
              </a:extLst>
            </p:cNvPr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979732-A75F-9849-B71D-2D4F8A7FC47D}"/>
              </a:ext>
            </a:extLst>
          </p:cNvPr>
          <p:cNvSpPr txBox="1"/>
          <p:nvPr/>
        </p:nvSpPr>
        <p:spPr>
          <a:xfrm>
            <a:off x="2799294" y="2605506"/>
            <a:ext cx="659341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</a:rPr>
              <a:t>프로그램 기획 참여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프로그램 개발 총괄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Intro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Dialog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Game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71CAC-1EAF-0B42-B256-532823106940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본인 역할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85221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범위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319381" y="1837664"/>
            <a:ext cx="11553238" cy="40085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Sound Object :</a:t>
            </a:r>
            <a:r>
              <a:rPr kumimoji="1" lang="ko-KR" altLang="en-US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8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3D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음향을 기반으로 물체를 생성 및 정의한다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0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Interactable Object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3D 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음향을 기반하고 있는 물체와 그렇지 않은 물체를 생성하고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사용자와의 상호작용을 정의한다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소리를 끄는 기능을 정의한다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Non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Interactable Object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사용자의 행위를 방해하는 요소로 물체를 생성하되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정의하지 않는다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E957C-92D0-094E-BAD4-A73885BCE4DC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본인 역할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4003994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717</Words>
  <Application>Microsoft Macintosh PowerPoint</Application>
  <PresentationFormat>와이드스크린</PresentationFormat>
  <Paragraphs>252</Paragraphs>
  <Slides>27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맑은 고딕</vt:lpstr>
      <vt:lpstr>Noto Sans CJK KR 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정원석</dc:creator>
  <cp:lastModifiedBy>정원석</cp:lastModifiedBy>
  <cp:revision>31</cp:revision>
  <dcterms:created xsi:type="dcterms:W3CDTF">2020-02-10T13:42:10Z</dcterms:created>
  <dcterms:modified xsi:type="dcterms:W3CDTF">2020-02-12T13:46:43Z</dcterms:modified>
</cp:coreProperties>
</file>